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Sniglet"/>
      <p:regular r:id="rId41"/>
    </p:embeddedFont>
    <p:embeddedFont>
      <p:font typeface="Montserrat SemiBold"/>
      <p:regular r:id="rId42"/>
      <p:bold r:id="rId43"/>
      <p:italic r:id="rId44"/>
      <p:boldItalic r:id="rId45"/>
    </p:embeddedFont>
    <p:embeddedFont>
      <p:font typeface="Playfair Display"/>
      <p:regular r:id="rId46"/>
      <p:bold r:id="rId47"/>
      <p:italic r:id="rId48"/>
      <p:boldItalic r:id="rId49"/>
    </p:embeddedFont>
    <p:embeddedFont>
      <p:font typeface="Lato"/>
      <p:regular r:id="rId50"/>
      <p:bold r:id="rId51"/>
      <p:italic r:id="rId52"/>
      <p:boldItalic r:id="rId53"/>
    </p:embeddedFont>
    <p:embeddedFont>
      <p:font typeface="Montserrat"/>
      <p:regular r:id="rId54"/>
      <p:bold r:id="rId55"/>
      <p:italic r:id="rId56"/>
      <p:boldItalic r:id="rId57"/>
    </p:embeddedFont>
    <p:embeddedFont>
      <p:font typeface="Work Sans"/>
      <p:regular r:id="rId58"/>
      <p:bold r:id="rId59"/>
      <p:italic r:id="rId60"/>
      <p:boldItalic r:id="rId61"/>
    </p:embeddedFont>
    <p:embeddedFont>
      <p:font typeface="Work Sans Light"/>
      <p:regular r:id="rId62"/>
      <p:bold r:id="rId63"/>
      <p:italic r:id="rId64"/>
      <p:boldItalic r:id="rId65"/>
    </p:embeddedFont>
    <p:embeddedFont>
      <p:font typeface="Montserrat ExtraBold"/>
      <p:bold r:id="rId66"/>
      <p:boldItalic r:id="rId67"/>
    </p:embeddedFont>
    <p:embeddedFont>
      <p:font typeface="Comfortaa"/>
      <p:regular r:id="rId68"/>
      <p:bold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http://customooxmlschemas.google.com/">
      <go:slidesCustomData xmlns:go="http://customooxmlschemas.google.com/" r:id="rId70" roundtripDataSignature="AMtx7mhQ+pyGciz00T0s8wBitAXAP09d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MontserratSemiBold-regular.fntdata"/><Relationship Id="rId41" Type="http://schemas.openxmlformats.org/officeDocument/2006/relationships/font" Target="fonts/Sniglet-regular.fntdata"/><Relationship Id="rId44" Type="http://schemas.openxmlformats.org/officeDocument/2006/relationships/font" Target="fonts/MontserratSemiBold-italic.fntdata"/><Relationship Id="rId43" Type="http://schemas.openxmlformats.org/officeDocument/2006/relationships/font" Target="fonts/MontserratSemiBold-bold.fntdata"/><Relationship Id="rId46" Type="http://schemas.openxmlformats.org/officeDocument/2006/relationships/font" Target="fonts/PlayfairDisplay-regular.fntdata"/><Relationship Id="rId45" Type="http://schemas.openxmlformats.org/officeDocument/2006/relationships/font" Target="fonts/Montserrat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PlayfairDisplay-italic.fntdata"/><Relationship Id="rId47" Type="http://schemas.openxmlformats.org/officeDocument/2006/relationships/font" Target="fonts/PlayfairDisplay-bold.fntdata"/><Relationship Id="rId49" Type="http://schemas.openxmlformats.org/officeDocument/2006/relationships/font" Target="fonts/PlayfairDisplay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0" Type="http://customschemas.google.com/relationships/presentationmetadata" Target="meta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WorkSansLight-regular.fntdata"/><Relationship Id="rId61" Type="http://schemas.openxmlformats.org/officeDocument/2006/relationships/font" Target="fonts/WorkSans-boldItalic.fntdata"/><Relationship Id="rId20" Type="http://schemas.openxmlformats.org/officeDocument/2006/relationships/slide" Target="slides/slide14.xml"/><Relationship Id="rId64" Type="http://schemas.openxmlformats.org/officeDocument/2006/relationships/font" Target="fonts/WorkSansLight-italic.fntdata"/><Relationship Id="rId63" Type="http://schemas.openxmlformats.org/officeDocument/2006/relationships/font" Target="fonts/WorkSansLight-bold.fntdata"/><Relationship Id="rId22" Type="http://schemas.openxmlformats.org/officeDocument/2006/relationships/slide" Target="slides/slide16.xml"/><Relationship Id="rId66" Type="http://schemas.openxmlformats.org/officeDocument/2006/relationships/font" Target="fonts/MontserratExtraBold-bold.fntdata"/><Relationship Id="rId21" Type="http://schemas.openxmlformats.org/officeDocument/2006/relationships/slide" Target="slides/slide15.xml"/><Relationship Id="rId65" Type="http://schemas.openxmlformats.org/officeDocument/2006/relationships/font" Target="fonts/WorkSansLight-boldItalic.fntdata"/><Relationship Id="rId24" Type="http://schemas.openxmlformats.org/officeDocument/2006/relationships/slide" Target="slides/slide18.xml"/><Relationship Id="rId68" Type="http://schemas.openxmlformats.org/officeDocument/2006/relationships/font" Target="fonts/Comfortaa-regular.fntdata"/><Relationship Id="rId23" Type="http://schemas.openxmlformats.org/officeDocument/2006/relationships/slide" Target="slides/slide17.xml"/><Relationship Id="rId67" Type="http://schemas.openxmlformats.org/officeDocument/2006/relationships/font" Target="fonts/MontserratExtraBold-boldItalic.fntdata"/><Relationship Id="rId60" Type="http://schemas.openxmlformats.org/officeDocument/2006/relationships/font" Target="fonts/WorkSans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Comfortaa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5.xml"/><Relationship Id="rId55" Type="http://schemas.openxmlformats.org/officeDocument/2006/relationships/font" Target="fonts/Montserrat-bold.fntdata"/><Relationship Id="rId10" Type="http://schemas.openxmlformats.org/officeDocument/2006/relationships/slide" Target="slides/slide4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9.xml"/><Relationship Id="rId59" Type="http://schemas.openxmlformats.org/officeDocument/2006/relationships/font" Target="fonts/WorkSans-bold.fntdata"/><Relationship Id="rId14" Type="http://schemas.openxmlformats.org/officeDocument/2006/relationships/slide" Target="slides/slide8.xml"/><Relationship Id="rId58" Type="http://schemas.openxmlformats.org/officeDocument/2006/relationships/font" Target="fonts/Work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" name="Google Shape;296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421685f77e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421685f77e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421685f77e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421685f77e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421685f77e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g2421685f77e_0_4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421685f77e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0" name="Google Shape;380;g2421685f77e_0_4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21685f77e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" name="Google Shape;403;g2421685f77e_0_3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21685f77e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6" name="Google Shape;426;g2421685f77e_0_4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421685f77e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1" name="Google Shape;441;g2421685f77e_0_4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421685f77e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6" name="Google Shape;456;g2421685f77e_0_5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421685f77e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2" name="Google Shape;472;g2421685f77e_0_5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421685f77e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7" name="Google Shape;487;g2421685f77e_0_5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421685f77e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3" name="Google Shape;503;g2421685f77e_0_4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8" name="Google Shape;518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3" name="Google Shape;533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9" name="Google Shape;549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421685f77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421685f77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7" name="Google Shape;587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2" name="Google Shape;602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421685f77e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8" name="Google Shape;618;g2421685f77e_0_8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421685f77e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4" name="Google Shape;634;g2421685f77e_0_8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421685f77e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0" name="Google Shape;650;g2421685f77e_0_8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421685f77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2" name="Google Shape;662;g2421685f77e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421685f77e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5" name="Google Shape;695;g2421685f77e_1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421685f77e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421685f77e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4373deea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0" name="Google Shape;720;g24373deea6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421685f77e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g2421685f77e_0_3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1b13a741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2" name="Google Shape;282;g241b13a7414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21685f77e_0_324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2421685f77e_0_324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g2421685f77e_0_324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g2421685f77e_0_324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g2421685f77e_0_324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6" name="Google Shape;56;g2421685f77e_0_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421685f77e_0_130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2421685f77e_0_130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" name="Google Shape;64;g2421685f77e_0_130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g2421685f77e_0_130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6" name="Google Shape;66;g2421685f77e_0_130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7" name="Google Shape;67;g2421685f77e_0_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421685f77e_0_137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2421685f77e_0_137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2421685f77e_0_137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g2421685f77e_0_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21685f77e_0_142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" name="Google Shape;75;g2421685f77e_0_142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g2421685f77e_0_142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7" name="Google Shape;77;g2421685f77e_0_142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" name="Google Shape;78;g2421685f77e_0_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g2421685f77e_0_148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g2421685f77e_0_148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2" name="Google Shape;82;g2421685f77e_0_148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g2421685f77e_0_148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g2421685f77e_0_1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21685f77e_0_15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" name="Google Shape;87;g2421685f77e_0_1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g2421685f77e_0_15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g2421685f77e_0_15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g2421685f77e_0_15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g2421685f77e_0_1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421685f77e_0_16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2421685f77e_0_16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2421685f77e_0_162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7" name="Google Shape;97;g2421685f77e_0_1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21685f77e_0_167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Google Shape;100;g2421685f77e_0_16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g2421685f77e_0_167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2" name="Google Shape;102;g2421685f77e_0_167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3" name="Google Shape;103;g2421685f77e_0_16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g2421685f77e_0_1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21685f77e_0_17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7" name="Google Shape;107;g2421685f77e_0_1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21685f77e_0_177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2421685f77e_0_177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421685f77e_0_177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g2421685f77e_0_177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g2421685f77e_0_1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21685f77e_0_1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21685f77e_0_185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421685f77e_0_185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g2421685f77e_0_185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g2421685f77e_0_185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1" name="Google Shape;121;g2421685f77e_0_185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2" name="Google Shape;122;g2421685f77e_0_1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lue-gold">
    <p:bg>
      <p:bgPr>
        <a:solidFill>
          <a:srgbClr val="1155CC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21685f77e_0_12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9" name="Google Shape;59;g2421685f77e_0_126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0" name="Google Shape;60;g2421685f77e_0_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56.png"/><Relationship Id="rId9" Type="http://schemas.openxmlformats.org/officeDocument/2006/relationships/image" Target="../media/image1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3.png"/><Relationship Id="rId8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9" Type="http://schemas.openxmlformats.org/officeDocument/2006/relationships/image" Target="../media/image3.png"/><Relationship Id="rId5" Type="http://schemas.openxmlformats.org/officeDocument/2006/relationships/image" Target="../media/image25.png"/><Relationship Id="rId6" Type="http://schemas.openxmlformats.org/officeDocument/2006/relationships/image" Target="../media/image56.png"/><Relationship Id="rId7" Type="http://schemas.openxmlformats.org/officeDocument/2006/relationships/image" Target="../media/image26.png"/><Relationship Id="rId8" Type="http://schemas.openxmlformats.org/officeDocument/2006/relationships/image" Target="../media/image3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39.png"/><Relationship Id="rId7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39.png"/><Relationship Id="rId7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39.png"/><Relationship Id="rId6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39.png"/><Relationship Id="rId6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39.png"/><Relationship Id="rId6" Type="http://schemas.openxmlformats.org/officeDocument/2006/relationships/image" Target="../media/image29.png"/><Relationship Id="rId7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39.png"/><Relationship Id="rId6" Type="http://schemas.openxmlformats.org/officeDocument/2006/relationships/image" Target="../media/image28.png"/><Relationship Id="rId7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6.png"/><Relationship Id="rId8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39.png"/><Relationship Id="rId7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38.gif"/><Relationship Id="rId6" Type="http://schemas.openxmlformats.org/officeDocument/2006/relationships/image" Target="../media/image39.png"/><Relationship Id="rId7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8.png"/><Relationship Id="rId6" Type="http://schemas.openxmlformats.org/officeDocument/2006/relationships/image" Target="../media/image39.png"/><Relationship Id="rId7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73.png"/><Relationship Id="rId13" Type="http://schemas.openxmlformats.org/officeDocument/2006/relationships/image" Target="../media/image60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77.png"/><Relationship Id="rId15" Type="http://schemas.openxmlformats.org/officeDocument/2006/relationships/image" Target="../media/image74.png"/><Relationship Id="rId14" Type="http://schemas.openxmlformats.org/officeDocument/2006/relationships/image" Target="../media/image70.png"/><Relationship Id="rId17" Type="http://schemas.openxmlformats.org/officeDocument/2006/relationships/image" Target="../media/image51.png"/><Relationship Id="rId16" Type="http://schemas.openxmlformats.org/officeDocument/2006/relationships/image" Target="../media/image15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Relationship Id="rId18" Type="http://schemas.openxmlformats.org/officeDocument/2006/relationships/image" Target="../media/image14.png"/><Relationship Id="rId7" Type="http://schemas.openxmlformats.org/officeDocument/2006/relationships/image" Target="../media/image42.png"/><Relationship Id="rId8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hyperlink" Target="https://www.jetbrains.com/lp/devecosystem-2020/go/" TargetMode="External"/><Relationship Id="rId7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hyperlink" Target="https://encurtador.com.br/anHV1" TargetMode="External"/><Relationship Id="rId7" Type="http://schemas.openxmlformats.org/officeDocument/2006/relationships/image" Target="../media/image14.png"/><Relationship Id="rId8" Type="http://schemas.openxmlformats.org/officeDocument/2006/relationships/hyperlink" Target="https://www.jetbrains.com/lp/devecosystem-2020/go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4.png"/><Relationship Id="rId7" Type="http://schemas.openxmlformats.org/officeDocument/2006/relationships/hyperlink" Target="https://www.jetbrains.com/lp/devecosystem-2020/go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0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4.png"/><Relationship Id="rId7" Type="http://schemas.openxmlformats.org/officeDocument/2006/relationships/hyperlink" Target="https://www.jetbrains.com/lp/devecosystem-2020/go/" TargetMode="External"/></Relationships>
</file>

<file path=ppt/slides/_rels/slide31.xml.rels><?xml version="1.0" encoding="UTF-8" standalone="yes"?><Relationships xmlns="http://schemas.openxmlformats.org/package/2006/relationships"><Relationship Id="rId20" Type="http://schemas.openxmlformats.org/officeDocument/2006/relationships/image" Target="../media/image66.png"/><Relationship Id="rId22" Type="http://schemas.openxmlformats.org/officeDocument/2006/relationships/image" Target="../media/image69.png"/><Relationship Id="rId21" Type="http://schemas.openxmlformats.org/officeDocument/2006/relationships/image" Target="../media/image65.png"/><Relationship Id="rId24" Type="http://schemas.openxmlformats.org/officeDocument/2006/relationships/image" Target="../media/image67.png"/><Relationship Id="rId23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62.png"/><Relationship Id="rId25" Type="http://schemas.openxmlformats.org/officeDocument/2006/relationships/image" Target="../media/image14.png"/><Relationship Id="rId5" Type="http://schemas.openxmlformats.org/officeDocument/2006/relationships/image" Target="../media/image46.png"/><Relationship Id="rId6" Type="http://schemas.openxmlformats.org/officeDocument/2006/relationships/image" Target="../media/image49.png"/><Relationship Id="rId7" Type="http://schemas.openxmlformats.org/officeDocument/2006/relationships/image" Target="../media/image52.png"/><Relationship Id="rId8" Type="http://schemas.openxmlformats.org/officeDocument/2006/relationships/image" Target="../media/image50.png"/><Relationship Id="rId11" Type="http://schemas.openxmlformats.org/officeDocument/2006/relationships/image" Target="../media/image58.png"/><Relationship Id="rId10" Type="http://schemas.openxmlformats.org/officeDocument/2006/relationships/image" Target="../media/image54.png"/><Relationship Id="rId13" Type="http://schemas.openxmlformats.org/officeDocument/2006/relationships/image" Target="../media/image78.png"/><Relationship Id="rId12" Type="http://schemas.openxmlformats.org/officeDocument/2006/relationships/image" Target="../media/image84.png"/><Relationship Id="rId15" Type="http://schemas.openxmlformats.org/officeDocument/2006/relationships/image" Target="../media/image59.png"/><Relationship Id="rId14" Type="http://schemas.openxmlformats.org/officeDocument/2006/relationships/image" Target="../media/image57.png"/><Relationship Id="rId17" Type="http://schemas.openxmlformats.org/officeDocument/2006/relationships/image" Target="../media/image55.png"/><Relationship Id="rId16" Type="http://schemas.openxmlformats.org/officeDocument/2006/relationships/image" Target="../media/image82.png"/><Relationship Id="rId19" Type="http://schemas.openxmlformats.org/officeDocument/2006/relationships/image" Target="../media/image63.png"/><Relationship Id="rId18" Type="http://schemas.openxmlformats.org/officeDocument/2006/relationships/image" Target="../media/image6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t.me/grupoDeEstudosGolang" TargetMode="External"/><Relationship Id="rId4" Type="http://schemas.openxmlformats.org/officeDocument/2006/relationships/hyperlink" Target="https://2020.gopherconbr.org" TargetMode="External"/><Relationship Id="rId9" Type="http://schemas.openxmlformats.org/officeDocument/2006/relationships/hyperlink" Target="https://www.meetup.com/pt-BR/Golang-Campinas/" TargetMode="External"/><Relationship Id="rId5" Type="http://schemas.openxmlformats.org/officeDocument/2006/relationships/hyperlink" Target="https://github.com/golang/go/wiki/Conferences" TargetMode="External"/><Relationship Id="rId6" Type="http://schemas.openxmlformats.org/officeDocument/2006/relationships/hyperlink" Target="https://www.meetup.com/go-belo-horizonte" TargetMode="External"/><Relationship Id="rId7" Type="http://schemas.openxmlformats.org/officeDocument/2006/relationships/hyperlink" Target="https://www.meetup.com/pt-BR/golangbr" TargetMode="External"/><Relationship Id="rId8" Type="http://schemas.openxmlformats.org/officeDocument/2006/relationships/hyperlink" Target="https://www.meetup.com/pt-BR/Women-Who-Go-Sampa" TargetMode="External"/><Relationship Id="rId11" Type="http://schemas.openxmlformats.org/officeDocument/2006/relationships/hyperlink" Target="https://discord.gg/golang" TargetMode="External"/><Relationship Id="rId10" Type="http://schemas.openxmlformats.org/officeDocument/2006/relationships/hyperlink" Target="https://discord.gg/EZyMVNkG" TargetMode="External"/><Relationship Id="rId13" Type="http://schemas.openxmlformats.org/officeDocument/2006/relationships/image" Target="../media/image85.png"/><Relationship Id="rId12" Type="http://schemas.openxmlformats.org/officeDocument/2006/relationships/image" Target="../media/image68.png"/><Relationship Id="rId14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png"/><Relationship Id="rId4" Type="http://schemas.openxmlformats.org/officeDocument/2006/relationships/image" Target="../media/image4.png"/><Relationship Id="rId9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3.png"/><Relationship Id="rId10" Type="http://schemas.openxmlformats.org/officeDocument/2006/relationships/image" Target="../media/image8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1.png"/><Relationship Id="rId7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577764"/>
            <a:ext cx="3965506" cy="3851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"/>
          <p:cNvSpPr txBox="1"/>
          <p:nvPr/>
        </p:nvSpPr>
        <p:spPr>
          <a:xfrm>
            <a:off x="514350" y="684100"/>
            <a:ext cx="44379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5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 dia de Imersão </a:t>
            </a:r>
            <a:endParaRPr b="0" i="0" sz="5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5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 Go❤️</a:t>
            </a:r>
            <a:endParaRPr b="0" i="0" sz="5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1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130" name="Google Shape;130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1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2" name="Google Shape;132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1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" name="Google Shape;134;p1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135" name="Google Shape;135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1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7" name="Google Shape;13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"/>
          <p:cNvCxnSpPr/>
          <p:nvPr/>
        </p:nvCxnSpPr>
        <p:spPr>
          <a:xfrm>
            <a:off x="458050" y="3450100"/>
            <a:ext cx="39423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8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00" name="Google Shape;300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Google Shape;301;p8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p8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303" name="Google Shape;303;p8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4" name="Google Shape;304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8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6" name="Google Shape;30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0575" y="2642200"/>
            <a:ext cx="3730751" cy="22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8"/>
          <p:cNvSpPr txBox="1"/>
          <p:nvPr/>
        </p:nvSpPr>
        <p:spPr>
          <a:xfrm>
            <a:off x="620050" y="450125"/>
            <a:ext cx="77718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Pilares da</a:t>
            </a:r>
            <a:endParaRPr b="0" i="0" sz="4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linguagem Go</a:t>
            </a:r>
            <a:endParaRPr b="0" i="0" sz="4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08" name="Google Shape;308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2421685f77e_0_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  <p:pic>
        <p:nvPicPr>
          <p:cNvPr id="314" name="Google Shape;314;g2421685f77e_0_6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" y="985050"/>
            <a:ext cx="2838450" cy="2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421685f77e_0_6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2500" y="2122425"/>
            <a:ext cx="2838450" cy="2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421685f77e_0_6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5550" y="832650"/>
            <a:ext cx="2838450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2421685f77e_0_609"/>
          <p:cNvSpPr txBox="1"/>
          <p:nvPr/>
        </p:nvSpPr>
        <p:spPr>
          <a:xfrm>
            <a:off x="304725" y="1905000"/>
            <a:ext cx="24195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latin typeface="Comfortaa"/>
                <a:ea typeface="Comfortaa"/>
                <a:cs typeface="Comfortaa"/>
                <a:sym typeface="Comfortaa"/>
              </a:rPr>
              <a:t>simplicidade</a:t>
            </a:r>
            <a:endParaRPr sz="100"/>
          </a:p>
        </p:txBody>
      </p:sp>
      <p:sp>
        <p:nvSpPr>
          <p:cNvPr id="318" name="Google Shape;318;g2421685f77e_0_609"/>
          <p:cNvSpPr txBox="1"/>
          <p:nvPr/>
        </p:nvSpPr>
        <p:spPr>
          <a:xfrm>
            <a:off x="3518650" y="3161675"/>
            <a:ext cx="24195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latin typeface="Comfortaa"/>
                <a:ea typeface="Comfortaa"/>
                <a:cs typeface="Comfortaa"/>
                <a:sym typeface="Comfortaa"/>
              </a:rPr>
              <a:t>legibilidade</a:t>
            </a:r>
            <a:endParaRPr sz="100"/>
          </a:p>
        </p:txBody>
      </p:sp>
      <p:sp>
        <p:nvSpPr>
          <p:cNvPr id="319" name="Google Shape;319;g2421685f77e_0_609"/>
          <p:cNvSpPr txBox="1"/>
          <p:nvPr/>
        </p:nvSpPr>
        <p:spPr>
          <a:xfrm>
            <a:off x="6389775" y="1980375"/>
            <a:ext cx="25623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Comfortaa"/>
                <a:ea typeface="Comfortaa"/>
                <a:cs typeface="Comfortaa"/>
                <a:sym typeface="Comfortaa"/>
              </a:rPr>
              <a:t>produtividade</a:t>
            </a:r>
            <a:endParaRPr sz="400"/>
          </a:p>
        </p:txBody>
      </p:sp>
      <p:sp>
        <p:nvSpPr>
          <p:cNvPr id="320" name="Google Shape;320;g2421685f77e_0_609"/>
          <p:cNvSpPr txBox="1"/>
          <p:nvPr/>
        </p:nvSpPr>
        <p:spPr>
          <a:xfrm>
            <a:off x="323775" y="209550"/>
            <a:ext cx="2914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3 Pilares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21" name="Google Shape;321;g2421685f77e_0_609"/>
          <p:cNvSpPr/>
          <p:nvPr/>
        </p:nvSpPr>
        <p:spPr>
          <a:xfrm>
            <a:off x="1766200" y="3733800"/>
            <a:ext cx="1476300" cy="675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2421685f77e_0_609"/>
          <p:cNvSpPr/>
          <p:nvPr/>
        </p:nvSpPr>
        <p:spPr>
          <a:xfrm>
            <a:off x="4799250" y="1543050"/>
            <a:ext cx="1476300" cy="675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g2421685f77e_0_6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421685f77e_0_6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32050" y="3752125"/>
            <a:ext cx="1126150" cy="1126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Google Shape;325;g2421685f77e_0_609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326" name="Google Shape;326;g2421685f77e_0_609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7" name="Google Shape;327;g2421685f77e_0_60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g2421685f77e_0_609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g2421685f77e_0_609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30" name="Google Shape;330;g2421685f77e_0_60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g2421685f77e_0_609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g2421685f77e_0_727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337" name="Google Shape;337;g2421685f77e_0_727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8" name="Google Shape;338;g2421685f77e_0_7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g2421685f77e_0_727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" name="Google Shape;340;g2421685f77e_0_727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41" name="Google Shape;341;g2421685f77e_0_7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g2421685f77e_0_727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3" name="Google Shape;343;g2421685f77e_0_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1675" y="811200"/>
            <a:ext cx="2447875" cy="24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421685f77e_0_7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3675" y="2133300"/>
            <a:ext cx="2542450" cy="25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421685f77e_0_7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2449" y="949911"/>
            <a:ext cx="2447875" cy="24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2421685f77e_0_7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2400" y="2073400"/>
            <a:ext cx="2542450" cy="25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421685f77e_0_7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0075" y="3572888"/>
            <a:ext cx="1147625" cy="119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2421685f77e_0_727"/>
          <p:cNvSpPr txBox="1"/>
          <p:nvPr/>
        </p:nvSpPr>
        <p:spPr>
          <a:xfrm>
            <a:off x="323775" y="133350"/>
            <a:ext cx="41055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Característica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49" name="Google Shape;349;g2421685f77e_0_727"/>
          <p:cNvSpPr txBox="1"/>
          <p:nvPr/>
        </p:nvSpPr>
        <p:spPr>
          <a:xfrm>
            <a:off x="4849625" y="2933075"/>
            <a:ext cx="19029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Tipagem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estática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g2421685f77e_0_727"/>
          <p:cNvSpPr txBox="1"/>
          <p:nvPr/>
        </p:nvSpPr>
        <p:spPr>
          <a:xfrm>
            <a:off x="6405625" y="1790350"/>
            <a:ext cx="24003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Retrocompa-</a:t>
            </a:r>
            <a:endParaRPr b="1"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tibilidade</a:t>
            </a:r>
            <a:endParaRPr b="1"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51" name="Google Shape;351;g2421685f77e_0_727"/>
          <p:cNvCxnSpPr/>
          <p:nvPr/>
        </p:nvCxnSpPr>
        <p:spPr>
          <a:xfrm>
            <a:off x="158225" y="220625"/>
            <a:ext cx="0" cy="4523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g2421685f77e_0_727"/>
          <p:cNvCxnSpPr/>
          <p:nvPr/>
        </p:nvCxnSpPr>
        <p:spPr>
          <a:xfrm rot="10800000">
            <a:off x="158225" y="4743725"/>
            <a:ext cx="8259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g2421685f77e_0_727"/>
          <p:cNvSpPr txBox="1"/>
          <p:nvPr/>
        </p:nvSpPr>
        <p:spPr>
          <a:xfrm>
            <a:off x="2165275" y="3048450"/>
            <a:ext cx="19029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Paradigma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concorrente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g2421685f77e_0_727"/>
          <p:cNvSpPr txBox="1"/>
          <p:nvPr/>
        </p:nvSpPr>
        <p:spPr>
          <a:xfrm>
            <a:off x="3402038" y="1483250"/>
            <a:ext cx="19029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Multi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Plataformas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5" name="Google Shape;355;g2421685f77e_0_7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074" y="949911"/>
            <a:ext cx="2447875" cy="24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2421685f77e_0_727"/>
          <p:cNvSpPr txBox="1"/>
          <p:nvPr/>
        </p:nvSpPr>
        <p:spPr>
          <a:xfrm>
            <a:off x="361863" y="1888675"/>
            <a:ext cx="24003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Compilada</a:t>
            </a:r>
            <a:endParaRPr b="1"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*estaticamente</a:t>
            </a:r>
            <a:endParaRPr b="1" sz="16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7" name="Google Shape;357;g2421685f77e_0_727"/>
          <p:cNvSpPr/>
          <p:nvPr/>
        </p:nvSpPr>
        <p:spPr>
          <a:xfrm>
            <a:off x="5573250" y="1415850"/>
            <a:ext cx="885900" cy="405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2421685f77e_0_727"/>
          <p:cNvSpPr/>
          <p:nvPr/>
        </p:nvSpPr>
        <p:spPr>
          <a:xfrm>
            <a:off x="2453800" y="1110875"/>
            <a:ext cx="885900" cy="405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2421685f77e_0_727"/>
          <p:cNvSpPr/>
          <p:nvPr/>
        </p:nvSpPr>
        <p:spPr>
          <a:xfrm>
            <a:off x="4068175" y="4136475"/>
            <a:ext cx="885900" cy="405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g2421685f77e_0_7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421685f77e_0_7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32050" y="3752125"/>
            <a:ext cx="1126150" cy="11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2421685f77e_0_7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g2421685f77e_0_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g2421685f77e_0_401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69" name="Google Shape;369;g2421685f77e_0_4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g2421685f77e_0_401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1" name="Google Shape;371;g2421685f77e_0_401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372" name="Google Shape;372;g2421685f77e_0_401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3" name="Google Shape;373;g2421685f77e_0_4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g2421685f77e_0_401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5" name="Google Shape;375;g2421685f77e_0_4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0575" y="2642200"/>
            <a:ext cx="3730751" cy="22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421685f77e_0_401"/>
          <p:cNvSpPr txBox="1"/>
          <p:nvPr/>
        </p:nvSpPr>
        <p:spPr>
          <a:xfrm>
            <a:off x="620050" y="4501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Primeiro programa Go</a:t>
            </a:r>
            <a:endParaRPr b="0" i="0" sz="4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77" name="Google Shape;377;g2421685f77e_0_4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2421685f77e_0_4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8600" y="0"/>
            <a:ext cx="9559276" cy="526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g2421685f77e_0_479"/>
          <p:cNvGrpSpPr/>
          <p:nvPr/>
        </p:nvGrpSpPr>
        <p:grpSpPr>
          <a:xfrm>
            <a:off x="-634062" y="4174347"/>
            <a:ext cx="2211821" cy="2021410"/>
            <a:chOff x="4947" y="0"/>
            <a:chExt cx="5898189" cy="5390426"/>
          </a:xfrm>
        </p:grpSpPr>
        <p:sp>
          <p:nvSpPr>
            <p:cNvPr id="384" name="Google Shape;384;g2421685f77e_0_479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5" name="Google Shape;385;g2421685f77e_0_4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Google Shape;386;g2421685f77e_0_479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7" name="Google Shape;387;g2421685f77e_0_4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6089" y="4541839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g2421685f77e_0_479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89" name="Google Shape;389;g2421685f77e_0_4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Google Shape;390;g2421685f77e_0_479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1" name="Google Shape;391;g2421685f77e_0_4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5538" y="3942100"/>
            <a:ext cx="1126150" cy="11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2421685f77e_0_479"/>
          <p:cNvSpPr txBox="1"/>
          <p:nvPr/>
        </p:nvSpPr>
        <p:spPr>
          <a:xfrm>
            <a:off x="5049050" y="598375"/>
            <a:ext cx="323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dk2"/>
                </a:solidFill>
              </a:rPr>
              <a:t>$ curl -i localhost:8080/v1/user</a:t>
            </a:r>
            <a:endParaRPr b="1" sz="1500">
              <a:solidFill>
                <a:schemeClr val="dk2"/>
              </a:solidFill>
            </a:endParaRPr>
          </a:p>
        </p:txBody>
      </p:sp>
      <p:sp>
        <p:nvSpPr>
          <p:cNvPr id="393" name="Google Shape;393;g2421685f77e_0_479"/>
          <p:cNvSpPr txBox="1"/>
          <p:nvPr/>
        </p:nvSpPr>
        <p:spPr>
          <a:xfrm>
            <a:off x="1624625" y="4834100"/>
            <a:ext cx="338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74747"/>
                </a:solidFill>
              </a:rPr>
              <a:t>built-in-server (nativo) </a:t>
            </a:r>
            <a:endParaRPr b="1" sz="1800">
              <a:solidFill>
                <a:srgbClr val="474747"/>
              </a:solidFill>
            </a:endParaRPr>
          </a:p>
        </p:txBody>
      </p:sp>
      <p:sp>
        <p:nvSpPr>
          <p:cNvPr id="394" name="Google Shape;394;g2421685f77e_0_479"/>
          <p:cNvSpPr txBox="1"/>
          <p:nvPr/>
        </p:nvSpPr>
        <p:spPr>
          <a:xfrm>
            <a:off x="485525" y="2723025"/>
            <a:ext cx="405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highlight>
                  <a:schemeClr val="accent6"/>
                </a:highlight>
              </a:rPr>
              <a:t>?</a:t>
            </a:r>
            <a:endParaRPr b="1" sz="4800">
              <a:highlight>
                <a:schemeClr val="accent6"/>
              </a:highlight>
            </a:endParaRPr>
          </a:p>
        </p:txBody>
      </p:sp>
      <p:sp>
        <p:nvSpPr>
          <p:cNvPr id="395" name="Google Shape;395;g2421685f77e_0_479"/>
          <p:cNvSpPr txBox="1"/>
          <p:nvPr/>
        </p:nvSpPr>
        <p:spPr>
          <a:xfrm>
            <a:off x="42800" y="3536800"/>
            <a:ext cx="138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highlight>
                  <a:schemeClr val="accent6"/>
                </a:highlight>
              </a:rPr>
              <a:t>METHOD</a:t>
            </a:r>
            <a:r>
              <a:rPr b="1" lang="pt-BR" sz="2000">
                <a:solidFill>
                  <a:schemeClr val="dk1"/>
                </a:solidFill>
                <a:highlight>
                  <a:schemeClr val="accent6"/>
                </a:highlight>
              </a:rPr>
              <a:t>    </a:t>
            </a:r>
            <a:endParaRPr b="1" sz="2000">
              <a:solidFill>
                <a:schemeClr val="dk1"/>
              </a:solidFill>
              <a:highlight>
                <a:schemeClr val="accent6"/>
              </a:highlight>
            </a:endParaRPr>
          </a:p>
        </p:txBody>
      </p:sp>
      <p:sp>
        <p:nvSpPr>
          <p:cNvPr id="396" name="Google Shape;396;g2421685f77e_0_479"/>
          <p:cNvSpPr/>
          <p:nvPr/>
        </p:nvSpPr>
        <p:spPr>
          <a:xfrm>
            <a:off x="6275125" y="1450500"/>
            <a:ext cx="1278900" cy="6756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421685f77e_0_479"/>
          <p:cNvSpPr txBox="1"/>
          <p:nvPr/>
        </p:nvSpPr>
        <p:spPr>
          <a:xfrm>
            <a:off x="6417050" y="1526700"/>
            <a:ext cx="98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</a:rPr>
              <a:t>PATH</a:t>
            </a:r>
            <a:endParaRPr b="1" sz="2200">
              <a:solidFill>
                <a:schemeClr val="lt1"/>
              </a:solidFill>
            </a:endParaRPr>
          </a:p>
        </p:txBody>
      </p:sp>
      <p:sp>
        <p:nvSpPr>
          <p:cNvPr id="398" name="Google Shape;398;g2421685f77e_0_479"/>
          <p:cNvSpPr/>
          <p:nvPr/>
        </p:nvSpPr>
        <p:spPr>
          <a:xfrm>
            <a:off x="7126650" y="3675925"/>
            <a:ext cx="1278900" cy="6756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2421685f77e_0_479"/>
          <p:cNvSpPr txBox="1"/>
          <p:nvPr/>
        </p:nvSpPr>
        <p:spPr>
          <a:xfrm>
            <a:off x="7212100" y="3752125"/>
            <a:ext cx="129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</a:rPr>
              <a:t>PORT</a:t>
            </a:r>
            <a:endParaRPr b="1" sz="2200">
              <a:solidFill>
                <a:schemeClr val="lt1"/>
              </a:solidFill>
            </a:endParaRPr>
          </a:p>
        </p:txBody>
      </p:sp>
      <p:pic>
        <p:nvPicPr>
          <p:cNvPr id="400" name="Google Shape;400;g2421685f77e_0_4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42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2421685f77e_0_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50" y="0"/>
            <a:ext cx="8794550" cy="49906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g2421685f77e_0_378"/>
          <p:cNvGrpSpPr/>
          <p:nvPr/>
        </p:nvGrpSpPr>
        <p:grpSpPr>
          <a:xfrm>
            <a:off x="-634062" y="4174347"/>
            <a:ext cx="2211821" cy="2021410"/>
            <a:chOff x="4947" y="0"/>
            <a:chExt cx="5898189" cy="5390426"/>
          </a:xfrm>
        </p:grpSpPr>
        <p:sp>
          <p:nvSpPr>
            <p:cNvPr id="407" name="Google Shape;407;g2421685f77e_0_378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8" name="Google Shape;408;g2421685f77e_0_3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Google Shape;409;g2421685f77e_0_378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0" name="Google Shape;410;g2421685f77e_0_3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g2421685f77e_0_378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412" name="Google Shape;412;g2421685f77e_0_3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Google Shape;413;g2421685f77e_0_378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4" name="Google Shape;414;g2421685f77e_0_3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2775" y="3864525"/>
            <a:ext cx="1126150" cy="11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2421685f77e_0_378"/>
          <p:cNvSpPr txBox="1"/>
          <p:nvPr/>
        </p:nvSpPr>
        <p:spPr>
          <a:xfrm>
            <a:off x="23150" y="3752125"/>
            <a:ext cx="120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METHOD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416" name="Google Shape;416;g2421685f77e_0_378"/>
          <p:cNvSpPr/>
          <p:nvPr/>
        </p:nvSpPr>
        <p:spPr>
          <a:xfrm>
            <a:off x="4397650" y="1569075"/>
            <a:ext cx="1278900" cy="6756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421685f77e_0_378"/>
          <p:cNvSpPr txBox="1"/>
          <p:nvPr/>
        </p:nvSpPr>
        <p:spPr>
          <a:xfrm>
            <a:off x="4539575" y="1645275"/>
            <a:ext cx="98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</a:rPr>
              <a:t>PATH</a:t>
            </a:r>
            <a:endParaRPr b="1" sz="2200">
              <a:solidFill>
                <a:schemeClr val="lt1"/>
              </a:solidFill>
            </a:endParaRPr>
          </a:p>
        </p:txBody>
      </p:sp>
      <p:sp>
        <p:nvSpPr>
          <p:cNvPr id="418" name="Google Shape;418;g2421685f77e_0_378"/>
          <p:cNvSpPr/>
          <p:nvPr/>
        </p:nvSpPr>
        <p:spPr>
          <a:xfrm>
            <a:off x="5209825" y="3752125"/>
            <a:ext cx="1278900" cy="6756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421685f77e_0_378"/>
          <p:cNvSpPr txBox="1"/>
          <p:nvPr/>
        </p:nvSpPr>
        <p:spPr>
          <a:xfrm>
            <a:off x="5295275" y="3828325"/>
            <a:ext cx="129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</a:rPr>
              <a:t>PORT</a:t>
            </a:r>
            <a:endParaRPr b="1" sz="2200">
              <a:solidFill>
                <a:schemeClr val="lt1"/>
              </a:solidFill>
            </a:endParaRPr>
          </a:p>
        </p:txBody>
      </p:sp>
      <p:sp>
        <p:nvSpPr>
          <p:cNvPr id="420" name="Google Shape;420;g2421685f77e_0_378"/>
          <p:cNvSpPr txBox="1"/>
          <p:nvPr/>
        </p:nvSpPr>
        <p:spPr>
          <a:xfrm>
            <a:off x="199050" y="3089025"/>
            <a:ext cx="151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highlight>
                  <a:schemeClr val="accent6"/>
                </a:highlight>
              </a:rPr>
              <a:t>METHOD</a:t>
            </a:r>
            <a:endParaRPr b="1" sz="2200">
              <a:solidFill>
                <a:schemeClr val="dk1"/>
              </a:solidFill>
              <a:highlight>
                <a:schemeClr val="accent6"/>
              </a:highlight>
            </a:endParaRPr>
          </a:p>
        </p:txBody>
      </p:sp>
      <p:sp>
        <p:nvSpPr>
          <p:cNvPr id="421" name="Google Shape;421;g2421685f77e_0_378"/>
          <p:cNvSpPr/>
          <p:nvPr/>
        </p:nvSpPr>
        <p:spPr>
          <a:xfrm>
            <a:off x="6917825" y="1340475"/>
            <a:ext cx="1895100" cy="6756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2421685f77e_0_378"/>
          <p:cNvSpPr txBox="1"/>
          <p:nvPr/>
        </p:nvSpPr>
        <p:spPr>
          <a:xfrm>
            <a:off x="7059750" y="1416675"/>
            <a:ext cx="162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</a:rPr>
              <a:t>HANDLER</a:t>
            </a:r>
            <a:endParaRPr b="1" sz="2200">
              <a:solidFill>
                <a:schemeClr val="lt1"/>
              </a:solidFill>
            </a:endParaRPr>
          </a:p>
        </p:txBody>
      </p:sp>
      <p:pic>
        <p:nvPicPr>
          <p:cNvPr id="423" name="Google Shape;423;g2421685f77e_0_3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g2421685f77e_0_4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9" name="Google Shape;429;g2421685f77e_0_414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430" name="Google Shape;430;g2421685f77e_0_4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g2421685f77e_0_414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2" name="Google Shape;432;g2421685f77e_0_414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433" name="Google Shape;433;g2421685f77e_0_414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4" name="Google Shape;434;g2421685f77e_0_4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" name="Google Shape;435;g2421685f77e_0_414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6" name="Google Shape;436;g2421685f77e_0_4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2050" y="3752125"/>
            <a:ext cx="1126150" cy="11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2421685f77e_0_414"/>
          <p:cNvSpPr txBox="1"/>
          <p:nvPr/>
        </p:nvSpPr>
        <p:spPr>
          <a:xfrm>
            <a:off x="1530150" y="1212325"/>
            <a:ext cx="7859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0">
                <a:solidFill>
                  <a:schemeClr val="accent1"/>
                </a:solidFill>
              </a:rPr>
              <a:t>$ go run</a:t>
            </a:r>
            <a:endParaRPr b="1" sz="10000">
              <a:solidFill>
                <a:schemeClr val="accent1"/>
              </a:solidFill>
            </a:endParaRPr>
          </a:p>
        </p:txBody>
      </p:sp>
      <p:pic>
        <p:nvPicPr>
          <p:cNvPr id="438" name="Google Shape;438;g2421685f77e_0_4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g2421685f77e_0_4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g2421685f77e_0_465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445" name="Google Shape;445;g2421685f77e_0_4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g2421685f77e_0_465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7" name="Google Shape;447;g2421685f77e_0_465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448" name="Google Shape;448;g2421685f77e_0_465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9" name="Google Shape;449;g2421685f77e_0_4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0" name="Google Shape;450;g2421685f77e_0_465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1" name="Google Shape;451;g2421685f77e_0_4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2050" y="3752125"/>
            <a:ext cx="1126150" cy="11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2421685f77e_0_465"/>
          <p:cNvSpPr txBox="1"/>
          <p:nvPr/>
        </p:nvSpPr>
        <p:spPr>
          <a:xfrm>
            <a:off x="1225350" y="1212325"/>
            <a:ext cx="7859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0">
                <a:solidFill>
                  <a:schemeClr val="accent1"/>
                </a:solidFill>
              </a:rPr>
              <a:t>$ go build</a:t>
            </a:r>
            <a:endParaRPr b="1" sz="10000">
              <a:solidFill>
                <a:schemeClr val="accent1"/>
              </a:solidFill>
            </a:endParaRPr>
          </a:p>
        </p:txBody>
      </p:sp>
      <p:pic>
        <p:nvPicPr>
          <p:cNvPr id="453" name="Google Shape;453;g2421685f77e_0_4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g2421685f77e_0_5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g2421685f77e_0_521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460" name="Google Shape;460;g2421685f77e_0_5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" name="Google Shape;461;g2421685f77e_0_521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2" name="Google Shape;462;g2421685f77e_0_521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463" name="Google Shape;463;g2421685f77e_0_521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4" name="Google Shape;464;g2421685f77e_0_5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5" name="Google Shape;465;g2421685f77e_0_521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6" name="Google Shape;466;g2421685f77e_0_5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6675" y="3752125"/>
            <a:ext cx="1126150" cy="11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2421685f77e_0_5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985814"/>
            <a:ext cx="9144000" cy="2861923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2421685f77e_0_521"/>
          <p:cNvSpPr txBox="1"/>
          <p:nvPr/>
        </p:nvSpPr>
        <p:spPr>
          <a:xfrm>
            <a:off x="7620900" y="3217950"/>
            <a:ext cx="89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❤️</a:t>
            </a:r>
            <a:endParaRPr sz="3000"/>
          </a:p>
        </p:txBody>
      </p:sp>
      <p:pic>
        <p:nvPicPr>
          <p:cNvPr id="469" name="Google Shape;469;g2421685f77e_0_5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g2421685f77e_0_5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g2421685f77e_0_582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476" name="Google Shape;476;g2421685f77e_0_5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" name="Google Shape;477;g2421685f77e_0_582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8" name="Google Shape;478;g2421685f77e_0_582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479" name="Google Shape;479;g2421685f77e_0_582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0" name="Google Shape;480;g2421685f77e_0_5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1" name="Google Shape;481;g2421685f77e_0_582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2" name="Google Shape;482;g2421685f77e_0_5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2050" y="3752125"/>
            <a:ext cx="1126150" cy="11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2421685f77e_0_582"/>
          <p:cNvPicPr preferRelativeResize="0"/>
          <p:nvPr/>
        </p:nvPicPr>
        <p:blipFill rotWithShape="1">
          <a:blip r:embed="rId6">
            <a:alphaModFix/>
          </a:blip>
          <a:srcRect b="0" l="0" r="25104" t="0"/>
          <a:stretch/>
        </p:blipFill>
        <p:spPr>
          <a:xfrm>
            <a:off x="1041050" y="1634250"/>
            <a:ext cx="6848199" cy="13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2421685f77e_0_5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"/>
          <p:cNvGrpSpPr/>
          <p:nvPr/>
        </p:nvGrpSpPr>
        <p:grpSpPr>
          <a:xfrm>
            <a:off x="732722" y="877454"/>
            <a:ext cx="2251813" cy="3478784"/>
            <a:chOff x="0" y="-38100"/>
            <a:chExt cx="1359462" cy="2100081"/>
          </a:xfrm>
        </p:grpSpPr>
        <p:sp>
          <p:nvSpPr>
            <p:cNvPr id="144" name="Google Shape;144;p2"/>
            <p:cNvSpPr/>
            <p:nvPr/>
          </p:nvSpPr>
          <p:spPr>
            <a:xfrm>
              <a:off x="0" y="0"/>
              <a:ext cx="1359462" cy="2061981"/>
            </a:xfrm>
            <a:custGeom>
              <a:rect b="b" l="l" r="r" t="t"/>
              <a:pathLst>
                <a:path extrusionOk="0" h="2061981" w="1359462">
                  <a:moveTo>
                    <a:pt x="87668" y="0"/>
                  </a:moveTo>
                  <a:lnTo>
                    <a:pt x="1271794" y="0"/>
                  </a:lnTo>
                  <a:cubicBezTo>
                    <a:pt x="1295045" y="0"/>
                    <a:pt x="1317344" y="9236"/>
                    <a:pt x="1333785" y="25677"/>
                  </a:cubicBezTo>
                  <a:cubicBezTo>
                    <a:pt x="1350226" y="42119"/>
                    <a:pt x="1359462" y="64417"/>
                    <a:pt x="1359462" y="87668"/>
                  </a:cubicBezTo>
                  <a:lnTo>
                    <a:pt x="1359462" y="1974313"/>
                  </a:lnTo>
                  <a:cubicBezTo>
                    <a:pt x="1359462" y="2022731"/>
                    <a:pt x="1320212" y="2061981"/>
                    <a:pt x="1271794" y="2061981"/>
                  </a:cubicBezTo>
                  <a:lnTo>
                    <a:pt x="87668" y="2061981"/>
                  </a:lnTo>
                  <a:cubicBezTo>
                    <a:pt x="39250" y="2061981"/>
                    <a:pt x="0" y="2022731"/>
                    <a:pt x="0" y="1974313"/>
                  </a:cubicBezTo>
                  <a:lnTo>
                    <a:pt x="0" y="87668"/>
                  </a:lnTo>
                  <a:cubicBezTo>
                    <a:pt x="0" y="39250"/>
                    <a:pt x="39250" y="0"/>
                    <a:pt x="87668" y="0"/>
                  </a:cubicBezTo>
                  <a:close/>
                </a:path>
              </a:pathLst>
            </a:custGeom>
            <a:solidFill>
              <a:srgbClr val="52C7E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175" lIns="22175" spcFirstLastPara="1" rIns="22175" wrap="square" tIns="22175">
              <a:noAutofit/>
            </a:bodyPr>
            <a:lstStyle/>
            <a:p>
              <a:pPr indent="0" lvl="0" marL="0" marR="0" rtl="0" algn="ctr">
                <a:lnSpc>
                  <a:spcPct val="1632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6" name="Google Shape;14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5438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3537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1300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92418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"/>
          <p:cNvSpPr txBox="1"/>
          <p:nvPr/>
        </p:nvSpPr>
        <p:spPr>
          <a:xfrm>
            <a:off x="3666250" y="552450"/>
            <a:ext cx="47184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Quem sou</a:t>
            </a:r>
            <a:r>
              <a:rPr b="0" i="0" lang="pt-B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eu?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"/>
          <p:cNvSpPr txBox="1"/>
          <p:nvPr/>
        </p:nvSpPr>
        <p:spPr>
          <a:xfrm>
            <a:off x="3695441" y="1811540"/>
            <a:ext cx="388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Jefferson Otoni Lima (@jeffotoni)</a:t>
            </a:r>
            <a:endParaRPr b="0" i="0" sz="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2" name="Google Shape;152;p2"/>
          <p:cNvSpPr txBox="1"/>
          <p:nvPr/>
        </p:nvSpPr>
        <p:spPr>
          <a:xfrm>
            <a:off x="4148415" y="2751152"/>
            <a:ext cx="4281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Amo desenvolvimento de Software ❤️;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4150290" y="3166950"/>
            <a:ext cx="4281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São mais de </a:t>
            </a:r>
            <a:r>
              <a:rPr lang="pt-BR" sz="11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20</a:t>
            </a: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 anos trabalhando com desenvolvimento web;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"/>
          <p:cNvSpPr txBox="1"/>
          <p:nvPr/>
        </p:nvSpPr>
        <p:spPr>
          <a:xfrm>
            <a:off x="4150900" y="3582774"/>
            <a:ext cx="42801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Especialista em algumas linguagens de programação, dentre elas: </a:t>
            </a:r>
            <a:r>
              <a:rPr b="1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Go, </a:t>
            </a: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4148425" y="4072075"/>
            <a:ext cx="42813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Formado em Ciências da Computação e Pós-Graduado em MBA Gerência de Projetos pela FGV, MBA Arquitetura de soluções pela FIAP;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"/>
          <p:cNvSpPr txBox="1"/>
          <p:nvPr/>
        </p:nvSpPr>
        <p:spPr>
          <a:xfrm>
            <a:off x="4890182" y="2267097"/>
            <a:ext cx="849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/ jeffotoni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p2"/>
          <p:cNvGrpSpPr/>
          <p:nvPr/>
        </p:nvGrpSpPr>
        <p:grpSpPr>
          <a:xfrm>
            <a:off x="490538" y="676367"/>
            <a:ext cx="2251813" cy="3478784"/>
            <a:chOff x="0" y="-38100"/>
            <a:chExt cx="1359462" cy="2100081"/>
          </a:xfrm>
        </p:grpSpPr>
        <p:sp>
          <p:nvSpPr>
            <p:cNvPr id="158" name="Google Shape;158;p2"/>
            <p:cNvSpPr/>
            <p:nvPr/>
          </p:nvSpPr>
          <p:spPr>
            <a:xfrm>
              <a:off x="0" y="0"/>
              <a:ext cx="1359462" cy="2061981"/>
            </a:xfrm>
            <a:custGeom>
              <a:rect b="b" l="l" r="r" t="t"/>
              <a:pathLst>
                <a:path extrusionOk="0" h="2061981" w="1359462">
                  <a:moveTo>
                    <a:pt x="87668" y="0"/>
                  </a:moveTo>
                  <a:lnTo>
                    <a:pt x="1271794" y="0"/>
                  </a:lnTo>
                  <a:cubicBezTo>
                    <a:pt x="1295045" y="0"/>
                    <a:pt x="1317344" y="9236"/>
                    <a:pt x="1333785" y="25677"/>
                  </a:cubicBezTo>
                  <a:cubicBezTo>
                    <a:pt x="1350226" y="42119"/>
                    <a:pt x="1359462" y="64417"/>
                    <a:pt x="1359462" y="87668"/>
                  </a:cubicBezTo>
                  <a:lnTo>
                    <a:pt x="1359462" y="1974313"/>
                  </a:lnTo>
                  <a:cubicBezTo>
                    <a:pt x="1359462" y="2022731"/>
                    <a:pt x="1320212" y="2061981"/>
                    <a:pt x="1271794" y="2061981"/>
                  </a:cubicBezTo>
                  <a:lnTo>
                    <a:pt x="87668" y="2061981"/>
                  </a:lnTo>
                  <a:cubicBezTo>
                    <a:pt x="39250" y="2061981"/>
                    <a:pt x="0" y="2022731"/>
                    <a:pt x="0" y="1974313"/>
                  </a:cubicBezTo>
                  <a:lnTo>
                    <a:pt x="0" y="87668"/>
                  </a:lnTo>
                  <a:cubicBezTo>
                    <a:pt x="0" y="39250"/>
                    <a:pt x="39250" y="0"/>
                    <a:pt x="87668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175" lIns="22175" spcFirstLastPara="1" rIns="22175" wrap="square" tIns="22175">
              <a:noAutofit/>
            </a:bodyPr>
            <a:lstStyle/>
            <a:p>
              <a:pPr indent="0" lvl="0" marL="0" marR="0" rtl="0" algn="ctr">
                <a:lnSpc>
                  <a:spcPct val="1632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2"/>
          <p:cNvSpPr/>
          <p:nvPr/>
        </p:nvSpPr>
        <p:spPr>
          <a:xfrm>
            <a:off x="604940" y="859075"/>
            <a:ext cx="2270125" cy="3405188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4995" r="-24994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2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163" name="Google Shape;163;p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2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5" name="Google Shape;165;p2"/>
          <p:cNvCxnSpPr/>
          <p:nvPr/>
        </p:nvCxnSpPr>
        <p:spPr>
          <a:xfrm>
            <a:off x="3695450" y="1634875"/>
            <a:ext cx="49419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166" name="Google Shape;166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97712" y="27171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97712" y="31329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97712" y="3642363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97712" y="4241325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421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g2421685f77e_0_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25" y="520525"/>
            <a:ext cx="8138926" cy="3479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g2421685f77e_0_500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491" name="Google Shape;491;g2421685f77e_0_500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2" name="Google Shape;492;g2421685f77e_0_5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3" name="Google Shape;493;g2421685f77e_0_500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94" name="Google Shape;494;g2421685f77e_0_5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g2421685f77e_0_500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496" name="Google Shape;496;g2421685f77e_0_5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g2421685f77e_0_500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98" name="Google Shape;498;g2421685f77e_0_5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9875" y="3864950"/>
            <a:ext cx="1126150" cy="11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2421685f77e_0_500"/>
          <p:cNvSpPr txBox="1"/>
          <p:nvPr/>
        </p:nvSpPr>
        <p:spPr>
          <a:xfrm>
            <a:off x="4194850" y="4450150"/>
            <a:ext cx="399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pt-BR" sz="3600">
                <a:solidFill>
                  <a:srgbClr val="47474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Dockerfile</a:t>
            </a:r>
            <a:endParaRPr b="0" i="0" sz="3600" u="none" cap="none" strike="noStrike">
              <a:solidFill>
                <a:srgbClr val="47474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500" name="Google Shape;500;g2421685f77e_0_5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g2421685f77e_0_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g2421685f77e_0_432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507" name="Google Shape;507;g2421685f77e_0_4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g2421685f77e_0_432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9" name="Google Shape;509;g2421685f77e_0_432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510" name="Google Shape;510;g2421685f77e_0_432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1" name="Google Shape;511;g2421685f77e_0_4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" name="Google Shape;512;g2421685f77e_0_432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13" name="Google Shape;513;g2421685f77e_0_432"/>
          <p:cNvPicPr preferRelativeResize="0"/>
          <p:nvPr/>
        </p:nvPicPr>
        <p:blipFill rotWithShape="1">
          <a:blip r:embed="rId5">
            <a:alphaModFix/>
          </a:blip>
          <a:srcRect b="25622" l="0" r="0" t="0"/>
          <a:stretch/>
        </p:blipFill>
        <p:spPr>
          <a:xfrm>
            <a:off x="2315400" y="-84675"/>
            <a:ext cx="3765381" cy="491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2421685f77e_0_4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2050" y="3752125"/>
            <a:ext cx="1126150" cy="11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2421685f77e_0_4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1" name="Google Shape;521;p10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522" name="Google Shape;522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" name="Google Shape;523;p10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4" name="Google Shape;524;p10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525" name="Google Shape;525;p10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6" name="Google Shape;526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7" name="Google Shape;527;p10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8" name="Google Shape;52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0575" y="2642200"/>
            <a:ext cx="3730751" cy="22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10"/>
          <p:cNvSpPr txBox="1"/>
          <p:nvPr/>
        </p:nvSpPr>
        <p:spPr>
          <a:xfrm>
            <a:off x="620050" y="1206500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Onde aplicar GO?</a:t>
            </a:r>
            <a:endParaRPr b="0" i="0" sz="4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530" name="Google Shape;530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11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537" name="Google Shape;537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8" name="Google Shape;538;p11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9" name="Google Shape;539;p11"/>
          <p:cNvPicPr preferRelativeResize="0"/>
          <p:nvPr/>
        </p:nvPicPr>
        <p:blipFill rotWithShape="1">
          <a:blip r:embed="rId5">
            <a:alphaModFix/>
          </a:blip>
          <a:srcRect b="4381" l="3358" r="6127" t="12796"/>
          <a:stretch/>
        </p:blipFill>
        <p:spPr>
          <a:xfrm>
            <a:off x="832050" y="55600"/>
            <a:ext cx="7211826" cy="503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0" name="Google Shape;540;p11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541" name="Google Shape;541;p11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2" name="Google Shape;542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11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44" name="Google Shape;54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9575" y="3082200"/>
            <a:ext cx="1126150" cy="11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11"/>
          <p:cNvSpPr/>
          <p:nvPr/>
        </p:nvSpPr>
        <p:spPr>
          <a:xfrm>
            <a:off x="1899800" y="63325"/>
            <a:ext cx="1280400" cy="337800"/>
          </a:xfrm>
          <a:prstGeom prst="rect">
            <a:avLst/>
          </a:prstGeom>
          <a:noFill/>
          <a:ln cap="flat" cmpd="sng" w="76200">
            <a:solidFill>
              <a:srgbClr val="FF7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12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553" name="Google Shape;553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4" name="Google Shape;554;p12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5" name="Google Shape;555;p12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556" name="Google Shape;556;p12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7" name="Google Shape;557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8" name="Google Shape;558;p12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59" name="Google Shape;55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0575" y="2642200"/>
            <a:ext cx="3730751" cy="22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12"/>
          <p:cNvSpPr txBox="1"/>
          <p:nvPr/>
        </p:nvSpPr>
        <p:spPr>
          <a:xfrm>
            <a:off x="620050" y="1206500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Casos de Uso</a:t>
            </a:r>
            <a:endParaRPr b="0" i="0" sz="4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561" name="Google Shape;561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421685f77e_0_108"/>
          <p:cNvSpPr txBox="1"/>
          <p:nvPr/>
        </p:nvSpPr>
        <p:spPr>
          <a:xfrm>
            <a:off x="8243875" y="4614075"/>
            <a:ext cx="7908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4F4F4"/>
                </a:solidFill>
                <a:latin typeface="Lato"/>
                <a:ea typeface="Lato"/>
                <a:cs typeface="Lato"/>
                <a:sym typeface="Lato"/>
              </a:rPr>
              <a:t>@jeffotoni</a:t>
            </a:r>
            <a:endParaRPr b="1" sz="1000">
              <a:solidFill>
                <a:srgbClr val="F4F4F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7" name="Google Shape;567;g2421685f77e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06" y="706332"/>
            <a:ext cx="2573676" cy="13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2421685f77e_0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151" y="241448"/>
            <a:ext cx="2359074" cy="210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2421685f77e_0_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100" y="2346150"/>
            <a:ext cx="3168524" cy="7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2421685f77e_0_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9550" y="2362637"/>
            <a:ext cx="2404450" cy="12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2421685f77e_0_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4125" y="3351450"/>
            <a:ext cx="2404449" cy="5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2421685f77e_0_1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89319" y="1076723"/>
            <a:ext cx="1062025" cy="1395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g2421685f77e_0_10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9550" y="4027100"/>
            <a:ext cx="1876802" cy="6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2421685f77e_0_1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7171" y="4057249"/>
            <a:ext cx="2573675" cy="964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2421685f77e_0_10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13125" y="2346138"/>
            <a:ext cx="1680962" cy="1680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2421685f77e_0_10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21524" y="1365400"/>
            <a:ext cx="14748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2421685f77e_0_10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34124" y="3637610"/>
            <a:ext cx="1474874" cy="1316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2421685f77e_0_10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34725" y="89050"/>
            <a:ext cx="2573674" cy="617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g2421685f77e_0_10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25149" y="2390773"/>
            <a:ext cx="892825" cy="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2421685f77e_0_10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955688" y="4057248"/>
            <a:ext cx="930099" cy="82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2421685f77e_0_10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584750" y="334132"/>
            <a:ext cx="840550" cy="84053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2421685f77e_0_108"/>
          <p:cNvSpPr txBox="1"/>
          <p:nvPr/>
        </p:nvSpPr>
        <p:spPr>
          <a:xfrm>
            <a:off x="6848050" y="379825"/>
            <a:ext cx="99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ghz</a:t>
            </a:r>
            <a:endParaRPr b="1" sz="3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3" name="Google Shape;583;g2421685f77e_0_108"/>
          <p:cNvSpPr txBox="1"/>
          <p:nvPr/>
        </p:nvSpPr>
        <p:spPr>
          <a:xfrm>
            <a:off x="3770650" y="4293088"/>
            <a:ext cx="99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</a:t>
            </a:r>
            <a:r>
              <a:rPr b="1" lang="pt-BR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uick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4" name="Google Shape;584;g2421685f77e_0_10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0" name="Google Shape;590;p14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591" name="Google Shape;591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2" name="Google Shape;592;p14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3" name="Google Shape;593;p14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594" name="Google Shape;594;p14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5" name="Google Shape;595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6" name="Google Shape;596;p14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7" name="Google Shape;59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0575" y="2642200"/>
            <a:ext cx="3730751" cy="22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14"/>
          <p:cNvSpPr txBox="1"/>
          <p:nvPr/>
        </p:nvSpPr>
        <p:spPr>
          <a:xfrm>
            <a:off x="620050" y="983200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Mercado de Trabalho</a:t>
            </a:r>
            <a:endParaRPr b="0" i="0" sz="4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599" name="Google Shape;59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939"/>
            <a:ext cx="9316750" cy="5094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6" name="Google Shape;606;p15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607" name="Google Shape;607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8" name="Google Shape;608;p15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9" name="Google Shape;609;p15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610" name="Google Shape;610;p15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1" name="Google Shape;611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2" name="Google Shape;612;p15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3" name="Google Shape;613;p15"/>
          <p:cNvSpPr txBox="1"/>
          <p:nvPr/>
        </p:nvSpPr>
        <p:spPr>
          <a:xfrm>
            <a:off x="1472150" y="4702775"/>
            <a:ext cx="237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https://encurtador.com.br/almIQ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15"/>
          <p:cNvSpPr txBox="1"/>
          <p:nvPr/>
        </p:nvSpPr>
        <p:spPr>
          <a:xfrm>
            <a:off x="104950" y="0"/>
            <a:ext cx="66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500" u="sng" cap="none" strike="noStrike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2020</a:t>
            </a:r>
            <a:endParaRPr b="1" i="0" sz="1800" u="none" cap="none" strike="noStrike">
              <a:solidFill>
                <a:schemeClr val="dk1"/>
              </a:solidFill>
            </a:endParaRPr>
          </a:p>
        </p:txBody>
      </p:sp>
      <p:pic>
        <p:nvPicPr>
          <p:cNvPr id="615" name="Google Shape;61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g2421685f77e_0_8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500" y="54550"/>
            <a:ext cx="5659425" cy="49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2421685f77e_0_8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2" name="Google Shape;622;g2421685f77e_0_825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623" name="Google Shape;623;g2421685f77e_0_8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Google Shape;624;g2421685f77e_0_825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g2421685f77e_0_825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626" name="Google Shape;626;g2421685f77e_0_825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7" name="Google Shape;627;g2421685f77e_0_8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Google Shape;628;g2421685f77e_0_825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9" name="Google Shape;629;g2421685f77e_0_825"/>
          <p:cNvSpPr txBox="1"/>
          <p:nvPr/>
        </p:nvSpPr>
        <p:spPr>
          <a:xfrm>
            <a:off x="6236950" y="4539950"/>
            <a:ext cx="200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u="sng">
                <a:solidFill>
                  <a:schemeClr val="hlink"/>
                </a:solidFill>
                <a:latin typeface="Montserrat ExtraBold"/>
                <a:ea typeface="Montserrat ExtraBold"/>
                <a:cs typeface="Montserrat ExtraBold"/>
                <a:sym typeface="Montserrat ExtraBold"/>
                <a:hlinkClick r:id="rId6"/>
              </a:rPr>
              <a:t>https://encurtador.com.br/anHV1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0" name="Google Shape;630;g2421685f77e_0_8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  <p:sp>
        <p:nvSpPr>
          <p:cNvPr id="631" name="Google Shape;631;g2421685f77e_0_825"/>
          <p:cNvSpPr txBox="1"/>
          <p:nvPr/>
        </p:nvSpPr>
        <p:spPr>
          <a:xfrm>
            <a:off x="104950" y="0"/>
            <a:ext cx="66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500" u="sng" cap="none" strike="noStrike">
                <a:solidFill>
                  <a:schemeClr val="dk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2023</a:t>
            </a:r>
            <a:endParaRPr b="1" i="0" sz="18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g2421685f77e_0_8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0" y="0"/>
            <a:ext cx="8129299" cy="45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2421685f77e_0_8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8" name="Google Shape;638;g2421685f77e_0_864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639" name="Google Shape;639;g2421685f77e_0_8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0" name="Google Shape;640;g2421685f77e_0_864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1" name="Google Shape;641;g2421685f77e_0_864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642" name="Google Shape;642;g2421685f77e_0_864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3" name="Google Shape;643;g2421685f77e_0_8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4" name="Google Shape;644;g2421685f77e_0_864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5" name="Google Shape;645;g2421685f77e_0_864"/>
          <p:cNvSpPr txBox="1"/>
          <p:nvPr/>
        </p:nvSpPr>
        <p:spPr>
          <a:xfrm>
            <a:off x="6236950" y="4539950"/>
            <a:ext cx="200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2D2D2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https://encurtador.com.br/equLP</a:t>
            </a:r>
            <a:endParaRPr b="0" i="0" sz="800" u="none" cap="none" strike="noStrike">
              <a:solidFill>
                <a:srgbClr val="2D2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6" name="Google Shape;646;g2421685f77e_0_8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  <p:sp>
        <p:nvSpPr>
          <p:cNvPr id="647" name="Google Shape;647;g2421685f77e_0_864"/>
          <p:cNvSpPr txBox="1"/>
          <p:nvPr/>
        </p:nvSpPr>
        <p:spPr>
          <a:xfrm>
            <a:off x="104950" y="0"/>
            <a:ext cx="66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500" u="sng" cap="none" strike="noStrike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2023</a:t>
            </a:r>
            <a:endParaRPr b="1" i="0" sz="18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3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176" name="Google Shape;176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3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8" name="Google Shape;178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3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" name="Google Shape;180;p3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181" name="Google Shape;181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3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3" name="Google Shape;18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5425" y="1729878"/>
            <a:ext cx="3031900" cy="267662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"/>
          <p:cNvSpPr txBox="1"/>
          <p:nvPr/>
        </p:nvSpPr>
        <p:spPr>
          <a:xfrm>
            <a:off x="415400" y="727300"/>
            <a:ext cx="5220600" cy="18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pt-BR" sz="5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</a:t>
            </a:r>
            <a:r>
              <a:rPr b="0" i="0" lang="pt-BR" sz="58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universo</a:t>
            </a:r>
            <a:r>
              <a:rPr b="0" i="0" lang="pt-BR" sz="5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da linguagem </a:t>
            </a:r>
            <a:r>
              <a:rPr b="0" i="0" lang="pt-BR" sz="56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</a:t>
            </a:r>
            <a:endParaRPr b="0" i="0" sz="56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86" name="Google Shape;186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42D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g2421685f77e_0_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00" y="0"/>
            <a:ext cx="8235750" cy="508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g2421685f77e_0_8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4" name="Google Shape;654;g2421685f77e_0_843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655" name="Google Shape;655;g2421685f77e_0_8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6" name="Google Shape;656;g2421685f77e_0_843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7" name="Google Shape;657;g2421685f77e_0_843"/>
          <p:cNvSpPr txBox="1"/>
          <p:nvPr/>
        </p:nvSpPr>
        <p:spPr>
          <a:xfrm>
            <a:off x="5974950" y="4848575"/>
            <a:ext cx="200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https://encurtador.com.br/dkyEI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8" name="Google Shape;658;g2421685f77e_0_8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5934300" y="-7620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  <p:sp>
        <p:nvSpPr>
          <p:cNvPr id="659" name="Google Shape;659;g2421685f77e_0_843"/>
          <p:cNvSpPr txBox="1"/>
          <p:nvPr/>
        </p:nvSpPr>
        <p:spPr>
          <a:xfrm>
            <a:off x="7025025" y="0"/>
            <a:ext cx="66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500" u="sng" cap="none" strike="noStrike">
                <a:solidFill>
                  <a:schemeClr val="dk2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2023</a:t>
            </a:r>
            <a:endParaRPr b="1" i="0" sz="1800" u="none" cap="none" strike="noStrike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g2421685f77e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5" name="Google Shape;665;g2421685f77e_1_2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666" name="Google Shape;666;g2421685f77e_1_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7" name="Google Shape;667;g2421685f77e_1_2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8" name="Google Shape;668;g2421685f77e_1_2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669" name="Google Shape;669;g2421685f77e_1_2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0" name="Google Shape;670;g2421685f77e_1_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g2421685f77e_1_2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72" name="Google Shape;672;g2421685f77e_1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650" y="1011650"/>
            <a:ext cx="1172124" cy="117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g2421685f77e_1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6500" y="225050"/>
            <a:ext cx="1264225" cy="125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g2421685f77e_1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0510" y="838302"/>
            <a:ext cx="1430927" cy="143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g2421685f77e_1_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33249" y="313900"/>
            <a:ext cx="1076652" cy="1076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g2421685f77e_1_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72713" y="3846529"/>
            <a:ext cx="2211800" cy="125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g2421685f77e_1_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2938" y="2571750"/>
            <a:ext cx="1302725" cy="73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2421685f77e_1_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21350" y="4429286"/>
            <a:ext cx="1211851" cy="420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2421685f77e_1_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02350" y="2183787"/>
            <a:ext cx="1795200" cy="6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g2421685f77e_1_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71988" y="3079200"/>
            <a:ext cx="1401825" cy="78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g2421685f77e_1_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47062" y="2899300"/>
            <a:ext cx="1018327" cy="94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g2421685f77e_1_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58038" y="3466198"/>
            <a:ext cx="1578588" cy="78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2421685f77e_1_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102800" y="2848975"/>
            <a:ext cx="2008622" cy="133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g2421685f77e_1_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031075" y="4085153"/>
            <a:ext cx="1018332" cy="44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g2421685f77e_1_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051702" y="1566076"/>
            <a:ext cx="1495209" cy="44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g2421685f77e_1_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589850" y="2213938"/>
            <a:ext cx="988000" cy="9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2421685f77e_1_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633425" y="3400793"/>
            <a:ext cx="1338750" cy="885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g2421685f77e_1_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97875" y="225046"/>
            <a:ext cx="1338750" cy="73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g2421685f77e_1_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888875" y="1479398"/>
            <a:ext cx="1495199" cy="540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g2421685f77e_1_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273150" y="225050"/>
            <a:ext cx="1708249" cy="5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g2421685f77e_1_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086988" y="2416788"/>
            <a:ext cx="2080563" cy="66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g2421685f77e_1_2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g2421685f77e_1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8" name="Google Shape;698;g2421685f77e_1_43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699" name="Google Shape;699;g2421685f77e_1_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0" name="Google Shape;700;g2421685f77e_1_43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1" name="Google Shape;701;g2421685f77e_1_43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702" name="Google Shape;702;g2421685f77e_1_43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3" name="Google Shape;703;g2421685f77e_1_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4" name="Google Shape;704;g2421685f77e_1_43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05" name="Google Shape;705;g2421685f77e_1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0575" y="1806550"/>
            <a:ext cx="3730751" cy="22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g2421685f77e_1_43"/>
          <p:cNvSpPr txBox="1"/>
          <p:nvPr/>
        </p:nvSpPr>
        <p:spPr>
          <a:xfrm>
            <a:off x="686100" y="1012000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Comunidade</a:t>
            </a:r>
            <a:endParaRPr b="0" i="0" sz="4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707" name="Google Shape;707;g2421685f77e_1_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421685f77e_0_249"/>
          <p:cNvSpPr txBox="1"/>
          <p:nvPr/>
        </p:nvSpPr>
        <p:spPr>
          <a:xfrm>
            <a:off x="6221950" y="-160525"/>
            <a:ext cx="3076200" cy="50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1"/>
                </a:solidFill>
              </a:rPr>
              <a:t>Telegram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accent1"/>
                </a:solidFill>
              </a:rPr>
              <a:t>https://t.me/go_br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accent1"/>
                </a:solidFill>
              </a:rPr>
              <a:t>https://t.me/go_bh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accen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https://t.me/grupoDeEstudosGolang</a:t>
            </a:r>
            <a:br>
              <a:rPr lang="pt-BR" sz="1000">
                <a:solidFill>
                  <a:schemeClr val="accent1"/>
                </a:solidFill>
              </a:rPr>
            </a:b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1"/>
                </a:solidFill>
              </a:rPr>
              <a:t>Slack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accent1"/>
                </a:solidFill>
              </a:rPr>
              <a:t>https://gophers.slack.com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accent1"/>
                </a:solidFill>
              </a:rPr>
              <a:t>(members &gt;~45k)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>
                <a:solidFill>
                  <a:schemeClr val="accent1"/>
                </a:solidFill>
              </a:rPr>
            </a:br>
            <a:r>
              <a:rPr b="1" lang="pt-BR">
                <a:solidFill>
                  <a:schemeClr val="accent1"/>
                </a:solidFill>
              </a:rPr>
              <a:t>GopherCon Brasil 2020 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accen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https://gopherconbr.org</a:t>
            </a:r>
            <a:br>
              <a:rPr lang="pt-BR" sz="1000">
                <a:solidFill>
                  <a:schemeClr val="accent1"/>
                </a:solidFill>
              </a:rPr>
            </a:b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1"/>
                </a:solidFill>
              </a:rPr>
              <a:t>Wiki Conferencias</a:t>
            </a:r>
            <a:br>
              <a:rPr lang="pt-BR" sz="1000">
                <a:solidFill>
                  <a:schemeClr val="accent1"/>
                </a:solidFill>
              </a:rPr>
            </a:br>
            <a:r>
              <a:rPr lang="pt-BR" sz="1000">
                <a:solidFill>
                  <a:schemeClr val="accen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https://github.com/golang/go/wiki/Conferences</a:t>
            </a:r>
            <a:br>
              <a:rPr lang="pt-BR" sz="1000">
                <a:solidFill>
                  <a:schemeClr val="accent1"/>
                </a:solidFill>
              </a:rPr>
            </a:br>
            <a:br>
              <a:rPr lang="pt-BR" sz="1000">
                <a:solidFill>
                  <a:schemeClr val="accent1"/>
                </a:solidFill>
              </a:rPr>
            </a:br>
            <a:r>
              <a:rPr b="1" lang="pt-BR">
                <a:solidFill>
                  <a:schemeClr val="accent1"/>
                </a:solidFill>
              </a:rPr>
              <a:t>Meetup</a:t>
            </a:r>
            <a:br>
              <a:rPr lang="pt-BR" sz="1000">
                <a:solidFill>
                  <a:schemeClr val="accent1"/>
                </a:solidFill>
              </a:rPr>
            </a:br>
            <a:r>
              <a:rPr lang="pt-BR" sz="1000">
                <a:solidFill>
                  <a:schemeClr val="accen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https://www.meetup.com/go-belo-horizonte</a:t>
            </a:r>
            <a:br>
              <a:rPr lang="pt-BR" sz="1000">
                <a:solidFill>
                  <a:schemeClr val="accent1"/>
                </a:solidFill>
              </a:rPr>
            </a:br>
            <a:r>
              <a:rPr lang="pt-BR" sz="1000">
                <a:solidFill>
                  <a:schemeClr val="accen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https://www.meetup.com/pt-BR/golangbr</a:t>
            </a:r>
            <a:br>
              <a:rPr b="1" lang="pt-BR">
                <a:solidFill>
                  <a:schemeClr val="accent1"/>
                </a:solidFill>
              </a:rPr>
            </a:br>
            <a:r>
              <a:rPr lang="pt-BR" sz="900">
                <a:solidFill>
                  <a:schemeClr val="accen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https://www.meetup.com/pt-BR/Women-Who-Go-Sampa</a:t>
            </a:r>
            <a:br>
              <a:rPr lang="pt-BR" sz="900">
                <a:solidFill>
                  <a:schemeClr val="accent1"/>
                </a:solidFill>
              </a:rPr>
            </a:br>
            <a:r>
              <a:rPr lang="pt-BR" sz="900">
                <a:solidFill>
                  <a:schemeClr val="accen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https://www.meetup.com/pt-BR/Golang-Campinas</a:t>
            </a:r>
            <a:br>
              <a:rPr lang="pt-BR" sz="900">
                <a:solidFill>
                  <a:schemeClr val="accent1"/>
                </a:solidFill>
              </a:rPr>
            </a:br>
            <a:br>
              <a:rPr lang="pt-BR" sz="900">
                <a:solidFill>
                  <a:schemeClr val="accent1"/>
                </a:solidFill>
              </a:rPr>
            </a:br>
            <a:r>
              <a:rPr b="1" lang="pt-BR">
                <a:solidFill>
                  <a:schemeClr val="accent1"/>
                </a:solidFill>
              </a:rPr>
              <a:t>Discord</a:t>
            </a:r>
            <a:r>
              <a:rPr lang="pt-BR" sz="900">
                <a:solidFill>
                  <a:schemeClr val="accent1"/>
                </a:solidFill>
              </a:rPr>
              <a:t> </a:t>
            </a:r>
            <a:br>
              <a:rPr lang="pt-BR" sz="900">
                <a:solidFill>
                  <a:schemeClr val="accent1"/>
                </a:solidFill>
              </a:rPr>
            </a:br>
            <a:r>
              <a:rPr lang="pt-BR" sz="900">
                <a:solidFill>
                  <a:schemeClr val="accent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https://discord.gg/EZyMVNkG</a:t>
            </a:r>
            <a:br>
              <a:rPr lang="pt-BR" sz="900">
                <a:solidFill>
                  <a:schemeClr val="accent1"/>
                </a:solidFill>
              </a:rPr>
            </a:br>
            <a:r>
              <a:rPr lang="pt-BR" sz="900">
                <a:solidFill>
                  <a:schemeClr val="accent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https://discord.gg/golang</a:t>
            </a:r>
            <a:br>
              <a:rPr lang="pt-BR" sz="900">
                <a:solidFill>
                  <a:schemeClr val="accent1"/>
                </a:solidFill>
              </a:rPr>
            </a:br>
            <a:r>
              <a:rPr lang="pt-BR" sz="900">
                <a:solidFill>
                  <a:schemeClr val="accent1"/>
                </a:solidFill>
              </a:rPr>
              <a:t>https://discord.gg/n8drbE2x</a:t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>
                <a:solidFill>
                  <a:schemeClr val="accent1"/>
                </a:solidFill>
              </a:rPr>
            </a:br>
            <a:r>
              <a:rPr lang="pt-BR" sz="1000">
                <a:solidFill>
                  <a:schemeClr val="accent1"/>
                </a:solidFill>
              </a:rPr>
              <a:t>		</a:t>
            </a:r>
            <a:endParaRPr sz="1000">
              <a:solidFill>
                <a:schemeClr val="accent1"/>
              </a:solidFill>
            </a:endParaRPr>
          </a:p>
        </p:txBody>
      </p:sp>
      <p:pic>
        <p:nvPicPr>
          <p:cNvPr id="713" name="Google Shape;713;g2421685f77e_0_2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76450"/>
            <a:ext cx="3741750" cy="4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g2421685f77e_0_249"/>
          <p:cNvSpPr/>
          <p:nvPr/>
        </p:nvSpPr>
        <p:spPr>
          <a:xfrm>
            <a:off x="3461150" y="116850"/>
            <a:ext cx="2587800" cy="25992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9900FF"/>
                </a:solidFill>
                <a:latin typeface="Sniglet"/>
                <a:ea typeface="Sniglet"/>
                <a:cs typeface="Sniglet"/>
                <a:sym typeface="Sniglet"/>
              </a:rPr>
              <a:t>Comunidade</a:t>
            </a:r>
            <a:endParaRPr b="1" sz="2200">
              <a:solidFill>
                <a:srgbClr val="9900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15" name="Google Shape;715;g2421685f77e_0_249"/>
          <p:cNvSpPr txBox="1"/>
          <p:nvPr/>
        </p:nvSpPr>
        <p:spPr>
          <a:xfrm>
            <a:off x="8338900" y="4655450"/>
            <a:ext cx="7908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@jeffotoni</a:t>
            </a:r>
            <a:endParaRPr b="1" sz="10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6" name="Google Shape;716;g2421685f77e_0_2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80950" y="1850525"/>
            <a:ext cx="4640399" cy="329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g2421685f77e_0_2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g24373deea6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25" y="2280723"/>
            <a:ext cx="2163476" cy="2496326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g24373deea65_0_0"/>
          <p:cNvSpPr txBox="1"/>
          <p:nvPr/>
        </p:nvSpPr>
        <p:spPr>
          <a:xfrm>
            <a:off x="3348400" y="400050"/>
            <a:ext cx="34383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Muito obrigado,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Gophers!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4" name="Google Shape;724;g24373deea6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8400" y="2446081"/>
            <a:ext cx="414288" cy="4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g24373deea65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8400" y="3408009"/>
            <a:ext cx="414288" cy="4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g24373deea65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48400" y="2927045"/>
            <a:ext cx="414288" cy="4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g24373deea65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48400" y="1966428"/>
            <a:ext cx="414288" cy="414288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g24373deea65_0_0"/>
          <p:cNvSpPr txBox="1"/>
          <p:nvPr/>
        </p:nvSpPr>
        <p:spPr>
          <a:xfrm>
            <a:off x="3875199" y="2081707"/>
            <a:ext cx="2927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https://github.com/jeffotoni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g24373deea65_0_0"/>
          <p:cNvSpPr txBox="1"/>
          <p:nvPr/>
        </p:nvSpPr>
        <p:spPr>
          <a:xfrm>
            <a:off x="3875142" y="2582349"/>
            <a:ext cx="2927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https://www.linkedin.com/in/jeffotoni/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g24373deea65_0_0"/>
          <p:cNvSpPr txBox="1"/>
          <p:nvPr/>
        </p:nvSpPr>
        <p:spPr>
          <a:xfrm>
            <a:off x="3875199" y="3052541"/>
            <a:ext cx="2927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https://www.instagram.com/jeffotoni/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g24373deea65_0_0"/>
          <p:cNvSpPr txBox="1"/>
          <p:nvPr/>
        </p:nvSpPr>
        <p:spPr>
          <a:xfrm>
            <a:off x="3875142" y="3522758"/>
            <a:ext cx="2927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https://www.youtube.com/jeffotoni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g24373deea65_0_0"/>
          <p:cNvSpPr txBox="1"/>
          <p:nvPr/>
        </p:nvSpPr>
        <p:spPr>
          <a:xfrm>
            <a:off x="3357925" y="1550483"/>
            <a:ext cx="3881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 acompanhe nas redes</a:t>
            </a:r>
            <a:endParaRPr b="0" i="0" sz="14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33" name="Google Shape;733;g24373deea65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4" name="Google Shape;734;g24373deea65_0_0"/>
          <p:cNvGrpSpPr/>
          <p:nvPr/>
        </p:nvGrpSpPr>
        <p:grpSpPr>
          <a:xfrm>
            <a:off x="-1130732" y="-1155405"/>
            <a:ext cx="2163483" cy="2168269"/>
            <a:chOff x="1" y="1"/>
            <a:chExt cx="5769289" cy="5782050"/>
          </a:xfrm>
        </p:grpSpPr>
        <p:pic>
          <p:nvPicPr>
            <p:cNvPr id="735" name="Google Shape;735;g24373deea65_0_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0800000">
              <a:off x="1" y="1"/>
              <a:ext cx="5141223" cy="51412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6" name="Google Shape;736;g24373deea65_0_0"/>
            <p:cNvSpPr/>
            <p:nvPr/>
          </p:nvSpPr>
          <p:spPr>
            <a:xfrm>
              <a:off x="303922" y="316683"/>
              <a:ext cx="5465369" cy="5465369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37" name="Google Shape;737;g24373deea65_0_0"/>
          <p:cNvCxnSpPr/>
          <p:nvPr/>
        </p:nvCxnSpPr>
        <p:spPr>
          <a:xfrm>
            <a:off x="3334863" y="1331250"/>
            <a:ext cx="4046400" cy="0"/>
          </a:xfrm>
          <a:prstGeom prst="straightConnector1">
            <a:avLst/>
          </a:prstGeom>
          <a:noFill/>
          <a:ln cap="flat" cmpd="sng" w="38100">
            <a:solidFill>
              <a:srgbClr val="52C7E7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738" name="Google Shape;738;g24373deea65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09525" y="0"/>
            <a:ext cx="1695048" cy="211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4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193" name="Google Shape;193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4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p4"/>
          <p:cNvGrpSpPr/>
          <p:nvPr/>
        </p:nvGrpSpPr>
        <p:grpSpPr>
          <a:xfrm>
            <a:off x="302855" y="1421203"/>
            <a:ext cx="1934730" cy="3333170"/>
            <a:chOff x="204325" y="2665075"/>
            <a:chExt cx="1246524" cy="2307650"/>
          </a:xfrm>
        </p:grpSpPr>
        <p:sp>
          <p:nvSpPr>
            <p:cNvPr id="196" name="Google Shape;196;p4"/>
            <p:cNvSpPr/>
            <p:nvPr/>
          </p:nvSpPr>
          <p:spPr>
            <a:xfrm>
              <a:off x="609049" y="4849725"/>
              <a:ext cx="841800" cy="1230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7" name="Google Shape;197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4325" y="2665075"/>
              <a:ext cx="1246513" cy="22398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p4"/>
          <p:cNvSpPr txBox="1"/>
          <p:nvPr/>
        </p:nvSpPr>
        <p:spPr>
          <a:xfrm>
            <a:off x="2833621" y="2105739"/>
            <a:ext cx="5550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8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Motivações para sua criação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"/>
          <p:cNvSpPr txBox="1"/>
          <p:nvPr/>
        </p:nvSpPr>
        <p:spPr>
          <a:xfrm>
            <a:off x="2833621" y="2472198"/>
            <a:ext cx="5550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8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Pilares da Linguagem Go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"/>
          <p:cNvSpPr txBox="1"/>
          <p:nvPr/>
        </p:nvSpPr>
        <p:spPr>
          <a:xfrm>
            <a:off x="2833621" y="2838655"/>
            <a:ext cx="5550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8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Onde aplicar GO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"/>
          <p:cNvSpPr txBox="1"/>
          <p:nvPr/>
        </p:nvSpPr>
        <p:spPr>
          <a:xfrm>
            <a:off x="2833621" y="3192639"/>
            <a:ext cx="5550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8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Casos de Uso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"/>
          <p:cNvSpPr txBox="1"/>
          <p:nvPr/>
        </p:nvSpPr>
        <p:spPr>
          <a:xfrm>
            <a:off x="2833621" y="3546646"/>
            <a:ext cx="5550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8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Mercado de Trabalho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"/>
          <p:cNvSpPr txBox="1"/>
          <p:nvPr/>
        </p:nvSpPr>
        <p:spPr>
          <a:xfrm>
            <a:off x="2833621" y="3900653"/>
            <a:ext cx="5550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8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Comunidade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" name="Google Shape;204;p4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05" name="Google Shape;205;p4"/>
          <p:cNvSpPr txBox="1"/>
          <p:nvPr/>
        </p:nvSpPr>
        <p:spPr>
          <a:xfrm>
            <a:off x="204325" y="171450"/>
            <a:ext cx="34383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que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vamos ver?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06" name="Google Shape;20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1350" y="1773125"/>
            <a:ext cx="312800" cy="242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1350" y="2123080"/>
            <a:ext cx="312800" cy="242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1350" y="2471602"/>
            <a:ext cx="312800" cy="242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1350" y="2833546"/>
            <a:ext cx="312800" cy="242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1350" y="3195514"/>
            <a:ext cx="312800" cy="242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1350" y="3557469"/>
            <a:ext cx="312800" cy="242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1350" y="3869119"/>
            <a:ext cx="312800" cy="24253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"/>
          <p:cNvSpPr txBox="1"/>
          <p:nvPr/>
        </p:nvSpPr>
        <p:spPr>
          <a:xfrm>
            <a:off x="2833621" y="1774525"/>
            <a:ext cx="5550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8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História da Linguagem Go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75" y="2642200"/>
            <a:ext cx="3730751" cy="22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"/>
          <p:cNvSpPr txBox="1"/>
          <p:nvPr/>
        </p:nvSpPr>
        <p:spPr>
          <a:xfrm>
            <a:off x="620050" y="450125"/>
            <a:ext cx="77718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História da </a:t>
            </a:r>
            <a:endParaRPr b="0" i="0" sz="4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Linguagem Go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5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222" name="Google Shape;222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5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4" name="Google Shape;224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p5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226;p5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227" name="Google Shape;227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5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9" name="Google Shape;229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"/>
          <p:cNvSpPr/>
          <p:nvPr/>
        </p:nvSpPr>
        <p:spPr>
          <a:xfrm>
            <a:off x="2304600" y="4109025"/>
            <a:ext cx="3405600" cy="384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5" name="Google Shape;235;p6"/>
          <p:cNvSpPr/>
          <p:nvPr/>
        </p:nvSpPr>
        <p:spPr>
          <a:xfrm>
            <a:off x="2304600" y="3651825"/>
            <a:ext cx="3405600" cy="384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6" name="Google Shape;236;p6"/>
          <p:cNvSpPr/>
          <p:nvPr/>
        </p:nvSpPr>
        <p:spPr>
          <a:xfrm>
            <a:off x="2304600" y="3194625"/>
            <a:ext cx="3405600" cy="384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7" name="Google Shape;2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400" y="47625"/>
            <a:ext cx="1555025" cy="5064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6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239" name="Google Shape;239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6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1" name="Google Shape;241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6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" name="Google Shape;243;p6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244" name="Google Shape;244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6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6" name="Google Shape;24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1250" y="-14500"/>
            <a:ext cx="7152750" cy="31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"/>
          <p:cNvSpPr txBox="1"/>
          <p:nvPr/>
        </p:nvSpPr>
        <p:spPr>
          <a:xfrm>
            <a:off x="2318700" y="3105550"/>
            <a:ext cx="3405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Compilada</a:t>
            </a:r>
            <a:r>
              <a:rPr lang="pt-BR"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 estática	</a:t>
            </a:r>
            <a:endParaRPr sz="2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8" name="Google Shape;248;p6"/>
          <p:cNvSpPr txBox="1"/>
          <p:nvPr/>
        </p:nvSpPr>
        <p:spPr>
          <a:xfrm>
            <a:off x="2318700" y="3578975"/>
            <a:ext cx="367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Gc</a:t>
            </a:r>
            <a:r>
              <a:rPr lang="pt-BR"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(Garbage Collector)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9" name="Google Shape;249;p6"/>
          <p:cNvSpPr txBox="1"/>
          <p:nvPr/>
        </p:nvSpPr>
        <p:spPr>
          <a:xfrm>
            <a:off x="2318700" y="4039425"/>
            <a:ext cx="354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Tipagem </a:t>
            </a:r>
            <a:r>
              <a:rPr b="1" lang="pt-BR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estática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0" name="Google Shape;250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2421685f77e_0_3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75" y="2642200"/>
            <a:ext cx="3730751" cy="22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421685f77e_0_357"/>
          <p:cNvSpPr txBox="1"/>
          <p:nvPr/>
        </p:nvSpPr>
        <p:spPr>
          <a:xfrm>
            <a:off x="620050" y="4501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Motivações</a:t>
            </a:r>
            <a:endParaRPr sz="45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57" name="Google Shape;257;g2421685f77e_0_357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258" name="Google Shape;258;g2421685f77e_0_3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g2421685f77e_0_357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0" name="Google Shape;260;g2421685f77e_0_3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g2421685f77e_0_357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g2421685f77e_0_357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263" name="Google Shape;263;g2421685f77e_0_3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g2421685f77e_0_357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5" name="Google Shape;265;g2421685f77e_0_3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000" y="38150"/>
            <a:ext cx="7935601" cy="50349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7"/>
          <p:cNvGrpSpPr/>
          <p:nvPr/>
        </p:nvGrpSpPr>
        <p:grpSpPr>
          <a:xfrm>
            <a:off x="7362602" y="3212630"/>
            <a:ext cx="3158866" cy="3034199"/>
            <a:chOff x="0" y="0"/>
            <a:chExt cx="8423642" cy="8091197"/>
          </a:xfrm>
        </p:grpSpPr>
        <p:pic>
          <p:nvPicPr>
            <p:cNvPr id="272" name="Google Shape;272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7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4" name="Google Shape;274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7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p7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277" name="Google Shape;277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7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9" name="Google Shape;279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g241b13a7414_0_14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285" name="Google Shape;285;g241b13a7414_0_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g241b13a7414_0_14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7" name="Google Shape;287;g241b13a7414_0_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g241b13a7414_0_14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Google Shape;289;g241b13a7414_0_14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290" name="Google Shape;290;g241b13a7414_0_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g241b13a7414_0_14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2" name="Google Shape;292;g241b13a7414_0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7950" y="504275"/>
            <a:ext cx="6962525" cy="44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41b13a7414_0_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